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sldIdLst>
    <p:sldId id="271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6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by Brown" initials="CB" lastIdx="12" clrIdx="0">
    <p:extLst>
      <p:ext uri="{19B8F6BF-5375-455C-9EA6-DF929625EA0E}">
        <p15:presenceInfo xmlns:p15="http://schemas.microsoft.com/office/powerpoint/2012/main" userId="S::cbrow23@clemson.edu::4ea4b66d-7cfd-4495-ae37-59808da2d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4"/>
    <p:restoredTop sz="64821"/>
  </p:normalViewPr>
  <p:slideViewPr>
    <p:cSldViewPr snapToGrid="0">
      <p:cViewPr>
        <p:scale>
          <a:sx n="110" d="100"/>
          <a:sy n="110" d="100"/>
        </p:scale>
        <p:origin x="1016" y="160"/>
      </p:cViewPr>
      <p:guideLst>
        <p:guide pos="44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58E30-8B0E-3D4A-B4F9-4F5788961FBE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08B6C-8A43-5644-B4BB-E95D157C2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major life events and milestones happening in the coming years, I am often reminded of how my elders have shaped who I am today. I want to honor their love for crossword puzzles, caring for others and Jeopardy, as I sit with this answer . . . Well, question. What is your student affairs philosophy? </a:t>
            </a:r>
          </a:p>
          <a:p>
            <a:endParaRPr lang="en-US" dirty="0"/>
          </a:p>
          <a:p>
            <a:r>
              <a:rPr lang="en-US" dirty="0"/>
              <a:t>That’s a great question, and while I may not know exactly what my endgame is and how student affairs will be part of it, I know that this guiding philosophy that you see on the screen will be a mantra that stays with me throughout my personal and professional journey.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graduate coursework and experiences over the past two years, I have been able to raise my consciousness and stretch my comfort in developing a guiding philosophy that is comprised 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Through the process</a:t>
            </a:r>
            <a:r>
              <a:rPr lang="en-US" sz="2000" dirty="0">
                <a:latin typeface="+mj-lt"/>
              </a:rPr>
              <a:t> of curiosity, reflection, and self-authorship, I was 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able to operate within a new environment – one that is small, but mighty serving as central student affairs unit within an academic setting where academic and career excellence competes with holistic student development and wellness.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Without any intentional onboarding nor former CU Business EDGE Graduate Assistant – as this was the first iteration of this role – my student affairs philosophy continuously adapted and was refined as we built the plane as we flew it.  There was a lot of learning with academic and student affairs professionals at Clemson, in the state and within the region at then BB&amp;T External Facilitator Training. I had the chance to model, mentor, and facilitate growth and reflection during a banking and networking trek to Raleigh, North Carolina in Fall 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The program further cultivated myself being an active practitioner who engages in service and professional development at each level by serving on CU-GARS committees, getting involved with SPA and Chi Sigma Alpha, designing documents for SCCPA, and representing Clemson at SACSA and ACPA.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Lot of memories, </a:t>
            </a:r>
            <a:r>
              <a:rPr lang="en-US" sz="20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LeaderShape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reunions, and connections to our courses, I continuously brought theory to practice – whether it was in conversations with students and hearing cognitive distortions in what they were sharing or working to disrupt how our office previously programmed.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Through Advising and Supporting as well as Student Development Theories, I am confident in building rapport, co-constructing goals and providing the space for students to lead from their own agency. </a:t>
            </a:r>
          </a:p>
          <a:p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This internal voice of care, however, didn’t stay internal. 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Despite being in a student affairs type office within a competitive academic environment that doesn’t always prioritize wellness, it was evident that leading without positional authority would be a challenge. In fact, within the first month an individual with high authority power joked that all I would do is ask students to sit around a campfire and sing </a:t>
            </a:r>
            <a:r>
              <a:rPr lang="en-US" sz="20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koom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bay yah. . . Not a great environment to feel welcomed nor valued. </a:t>
            </a:r>
          </a:p>
          <a:p>
            <a:endParaRPr lang="en-US" sz="20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Thankfully, through field experiences and supporters outside of the college who do value what this program and what higher education can do, I began to bring visions to reality and foster application and leadership development within and among others, which in turn led to steadfast decision-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that would create just and equitable experiences and environments.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08B6C-8A43-5644-B4BB-E95D157C2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928" y="3512644"/>
            <a:ext cx="4265752" cy="2462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Name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2D705F4-66FC-4445-A2DF-A6A481D2978E}"/>
              </a:ext>
            </a:extLst>
          </p:cNvPr>
          <p:cNvGrpSpPr/>
          <p:nvPr userDrawn="1"/>
        </p:nvGrpSpPr>
        <p:grpSpPr>
          <a:xfrm>
            <a:off x="401059" y="399023"/>
            <a:ext cx="274320" cy="212725"/>
            <a:chOff x="11343190" y="687636"/>
            <a:chExt cx="274320" cy="212725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08C30F-E145-2D4E-A954-673F6C5BAE06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A828DF-2F75-3946-A018-2EFB7DBF2002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0BD958-94D8-9D4F-BF03-4398CCDEF41F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7F9DA8D-12BC-274D-96EA-CBF9AA504ABA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E322D460-392B-1C4D-9198-FA12C00C1BDC}"/>
              </a:ext>
            </a:extLst>
          </p:cNvPr>
          <p:cNvSpPr/>
          <p:nvPr userDrawn="1"/>
        </p:nvSpPr>
        <p:spPr>
          <a:xfrm>
            <a:off x="0" y="4861932"/>
            <a:ext cx="579863" cy="1996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F097ABE9-E407-6F41-BEC5-2A6EECED9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8927" y="3795786"/>
            <a:ext cx="4265751" cy="221599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1pPr>
            <a:lvl2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2pPr>
            <a:lvl3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3pPr>
            <a:lvl4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4pPr>
            <a:lvl5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2013756"/>
          </a:xfrm>
        </p:spPr>
        <p:txBody>
          <a:bodyPr anchor="t"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Slide</a:t>
            </a:r>
            <a:br>
              <a:rPr lang="en-US" dirty="0"/>
            </a:br>
            <a:r>
              <a:rPr lang="en-US" dirty="0"/>
              <a:t>Deck Title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82831C63-B528-2C4F-AEBC-7A2CD24AD5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386170" y="2708307"/>
            <a:ext cx="3825237" cy="138499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900" spc="3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r>
              <a:rPr lang="en-US" dirty="0"/>
              <a:t>ONBOARDING 2020 – 2021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43EC61-6566-E543-A5B5-627914069DFF}"/>
              </a:ext>
            </a:extLst>
          </p:cNvPr>
          <p:cNvGrpSpPr/>
          <p:nvPr userDrawn="1"/>
        </p:nvGrpSpPr>
        <p:grpSpPr>
          <a:xfrm>
            <a:off x="6776031" y="331149"/>
            <a:ext cx="502600" cy="744358"/>
            <a:chOff x="7543800" y="-161366"/>
            <a:chExt cx="590775" cy="874945"/>
          </a:xfrm>
          <a:solidFill>
            <a:schemeClr val="accent1"/>
          </a:solidFill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3F7657A-A9E2-C442-AD47-9F48D895F723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8153F31-15B8-B343-B670-EE78EE5DA576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1EAB16D-1DE1-3745-B9BE-CBE656648391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7D9812CD-D01B-B247-B9AD-18E24E7233F3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DDFFA03-F4A1-7047-9E08-208BA09C3D0D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1FB72449-95B1-2B43-8D77-407E8C6DA8C5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CEC2D2C-E5FA-D04C-B850-60ADDADB3E6E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D5187E1-AC0D-FC49-9EE2-2306528B4A49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4784A95-5FE0-C140-8960-792C1FA54D8D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D31660C-A41B-0C47-8721-3269686D0B7B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14629AF0-29CC-AC4C-9D89-02DB0F5A5940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70F4FB4-32B1-B143-9367-323742EA234A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34E604F-80D8-1440-A1A6-E3B21E3E147F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2F15213-AFF8-F847-BA16-CC86F4A8C267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D04F651-7C4C-804C-85D8-57993A3AEC41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2FE10BF-E710-C847-9B52-742FFA7E283F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7C598C5-5FC3-9048-A409-8ABD7D254525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2B5F8FF-6D44-C046-A691-779698113840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E59708B-CAC1-DB45-A975-4C03847B1EB9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5E5234C-15A6-5E44-BF35-31E80EFB9381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E80B58E-1742-934D-8EE7-4C113ADB9B6E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BC3A11F9-D0AF-9142-804F-12BBAAECA17C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F540119-E7D7-F948-AB3C-60092FDE3ADA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877E89C-0A46-C64F-8535-4B5B76DD9AEF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9355624-FAF3-6744-87F8-7392C602601F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9D8A231-9067-484B-85A6-B1A2D7E4E905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5E552D2-CD2A-D449-BB99-96C5B4CDD19E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1FFBA65-E084-8241-B00B-FE5095A3D36C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7E396DF2-6955-174E-9B0D-4F5D96171AD4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38B922C-2024-DF4D-AE50-98727FB69552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53CA02C-483C-A142-A160-F0D09AFCD5FA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011A6C2-5A12-4040-AAF8-3208C20DF989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1957DA0-CE02-D646-A9F2-4F42F6EA9C25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076BD0-B02A-9A47-848C-C1A680E47C33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86EF256-BDF3-B641-A83A-9C011211D823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7F89A0E-2069-5249-99EB-7BB8FFDF5BD0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C6DA0E6-DACF-4D42-9B6D-FEC5A7CDB9DC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30A8894-5819-FB42-9034-679CCB3EF4D7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91028E1-2CAF-124B-8EA8-D71FD17C8CE9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CFDA6FA-E1D2-9247-9980-DCE2BE97D7BE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B64BC2F-D226-6D44-AD18-AB853DF44B12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5F2B6E2-75D3-E74B-A31F-DA40DF038E68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33620A5-D40E-F441-BDC3-6621046F58DC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B6A556E-CE62-5541-AD8B-7E57259F0DCC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8A26C7EF-64FA-7940-AA35-18D18CA96103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1924F18-0980-3141-8E51-D9F4B4623F20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08C4583-68A7-9449-8688-C4A56CF05A04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9D2C0E3-473B-8A47-B4A1-95C8BC56DC38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05E947-8AB9-9741-9517-0102689D99D1}"/>
              </a:ext>
            </a:extLst>
          </p:cNvPr>
          <p:cNvGrpSpPr/>
          <p:nvPr userDrawn="1"/>
        </p:nvGrpSpPr>
        <p:grpSpPr>
          <a:xfrm>
            <a:off x="10823072" y="5615760"/>
            <a:ext cx="1106020" cy="1020295"/>
            <a:chOff x="7570694" y="-1223682"/>
            <a:chExt cx="1106020" cy="102029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AA7A149-49E4-9949-8754-19AB21BA0381}"/>
                </a:ext>
              </a:extLst>
            </p:cNvPr>
            <p:cNvSpPr/>
            <p:nvPr/>
          </p:nvSpPr>
          <p:spPr>
            <a:xfrm>
              <a:off x="757069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3C6158D-1E84-B542-A83C-B42E1BE057C2}"/>
                </a:ext>
              </a:extLst>
            </p:cNvPr>
            <p:cNvSpPr/>
            <p:nvPr/>
          </p:nvSpPr>
          <p:spPr>
            <a:xfrm>
              <a:off x="789454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4A6206E-54DA-FA43-A2CB-327439C8752D}"/>
                </a:ext>
              </a:extLst>
            </p:cNvPr>
            <p:cNvSpPr/>
            <p:nvPr/>
          </p:nvSpPr>
          <p:spPr>
            <a:xfrm>
              <a:off x="821839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DEFDC1A-BC73-0C43-8B70-EC38D846A51E}"/>
                </a:ext>
              </a:extLst>
            </p:cNvPr>
            <p:cNvSpPr/>
            <p:nvPr/>
          </p:nvSpPr>
          <p:spPr>
            <a:xfrm>
              <a:off x="8542244" y="-122368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28CAF4A-E516-514E-A3AD-57893C50F732}"/>
                </a:ext>
              </a:extLst>
            </p:cNvPr>
            <p:cNvSpPr/>
            <p:nvPr/>
          </p:nvSpPr>
          <p:spPr>
            <a:xfrm>
              <a:off x="757069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F3127E8-DCF2-4F4A-86FF-62F50A9755B1}"/>
                </a:ext>
              </a:extLst>
            </p:cNvPr>
            <p:cNvSpPr/>
            <p:nvPr/>
          </p:nvSpPr>
          <p:spPr>
            <a:xfrm>
              <a:off x="789454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7C55ED-2AE3-AC46-8ECD-024FA1F38A3F}"/>
                </a:ext>
              </a:extLst>
            </p:cNvPr>
            <p:cNvSpPr/>
            <p:nvPr/>
          </p:nvSpPr>
          <p:spPr>
            <a:xfrm>
              <a:off x="821839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AA446C4-1C5A-5F45-9860-89832F2DDD79}"/>
                </a:ext>
              </a:extLst>
            </p:cNvPr>
            <p:cNvSpPr/>
            <p:nvPr/>
          </p:nvSpPr>
          <p:spPr>
            <a:xfrm>
              <a:off x="8542244" y="-92840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9923AA8-08C4-7C4F-893E-9F2501E34753}"/>
                </a:ext>
              </a:extLst>
            </p:cNvPr>
            <p:cNvSpPr/>
            <p:nvPr/>
          </p:nvSpPr>
          <p:spPr>
            <a:xfrm>
              <a:off x="757069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E9AE47D-045E-FE48-83FA-F8B7EFE2F80C}"/>
                </a:ext>
              </a:extLst>
            </p:cNvPr>
            <p:cNvSpPr/>
            <p:nvPr/>
          </p:nvSpPr>
          <p:spPr>
            <a:xfrm>
              <a:off x="789454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16D4805-4ED4-D54B-A802-8051757D25F9}"/>
                </a:ext>
              </a:extLst>
            </p:cNvPr>
            <p:cNvSpPr/>
            <p:nvPr/>
          </p:nvSpPr>
          <p:spPr>
            <a:xfrm>
              <a:off x="821839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119405-72E8-4443-B6A0-29BC4DCF0751}"/>
                </a:ext>
              </a:extLst>
            </p:cNvPr>
            <p:cNvSpPr/>
            <p:nvPr/>
          </p:nvSpPr>
          <p:spPr>
            <a:xfrm>
              <a:off x="8542244" y="-633132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A8B504D-1F3D-0D49-9444-C067B71D840F}"/>
                </a:ext>
              </a:extLst>
            </p:cNvPr>
            <p:cNvSpPr/>
            <p:nvPr/>
          </p:nvSpPr>
          <p:spPr>
            <a:xfrm>
              <a:off x="757069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BB02D81-DBEC-8548-8273-91D6154FCD45}"/>
                </a:ext>
              </a:extLst>
            </p:cNvPr>
            <p:cNvSpPr/>
            <p:nvPr/>
          </p:nvSpPr>
          <p:spPr>
            <a:xfrm>
              <a:off x="789454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D0067C0-D924-6442-954A-F5AA2203392A}"/>
                </a:ext>
              </a:extLst>
            </p:cNvPr>
            <p:cNvSpPr/>
            <p:nvPr/>
          </p:nvSpPr>
          <p:spPr>
            <a:xfrm>
              <a:off x="821839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5AC442E-A509-C443-92FC-2BF058EFE810}"/>
                </a:ext>
              </a:extLst>
            </p:cNvPr>
            <p:cNvSpPr/>
            <p:nvPr/>
          </p:nvSpPr>
          <p:spPr>
            <a:xfrm>
              <a:off x="8542244" y="-337857"/>
              <a:ext cx="134470" cy="134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141E2089-C56A-3A4B-89B3-2B8FF51B3337}"/>
              </a:ext>
            </a:extLst>
          </p:cNvPr>
          <p:cNvSpPr txBox="1"/>
          <p:nvPr/>
        </p:nvSpPr>
        <p:spPr>
          <a:xfrm>
            <a:off x="11214157" y="329288"/>
            <a:ext cx="742444" cy="829907"/>
          </a:xfrm>
          <a:prstGeom prst="rect">
            <a:avLst/>
          </a:prstGeom>
          <a:noFill/>
          <a:ln w="53975">
            <a:noFill/>
          </a:ln>
          <a:effectLst/>
        </p:spPr>
        <p:txBody>
          <a:bodyPr wrap="square" l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-10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br>
              <a:rPr kumimoji="0" lang="en-US" sz="3600" b="1" u="none" strike="noStrike" kern="1200" cap="none" spc="-10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600" b="1" u="none" strike="noStrike" kern="1200" cap="none" spc="-10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44FFDA-6D1F-344C-82D8-66145DD1EF76}"/>
              </a:ext>
            </a:extLst>
          </p:cNvPr>
          <p:cNvCxnSpPr>
            <a:cxnSpLocks/>
          </p:cNvCxnSpPr>
          <p:nvPr/>
        </p:nvCxnSpPr>
        <p:spPr>
          <a:xfrm>
            <a:off x="11311059" y="1181498"/>
            <a:ext cx="548640" cy="0"/>
          </a:xfrm>
          <a:prstGeom prst="line">
            <a:avLst/>
          </a:prstGeom>
          <a:ln w="444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85B8A9-9033-624D-9EA8-83413BD1838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568372" y="1389901"/>
            <a:ext cx="5629077" cy="3996582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Slide Deck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E479D-DE20-F048-8B4B-29C35E46A9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4861932"/>
            <a:ext cx="3351213" cy="1049103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</p:spTree>
    <p:extLst>
      <p:ext uri="{BB962C8B-B14F-4D97-AF65-F5344CB8AC3E}">
        <p14:creationId xmlns:p14="http://schemas.microsoft.com/office/powerpoint/2010/main" val="1512114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5F1211-8698-3A44-97D0-23FFBC8D1626}"/>
              </a:ext>
            </a:extLst>
          </p:cNvPr>
          <p:cNvCxnSpPr>
            <a:cxnSpLocks/>
          </p:cNvCxnSpPr>
          <p:nvPr userDrawn="1"/>
        </p:nvCxnSpPr>
        <p:spPr>
          <a:xfrm>
            <a:off x="405141" y="914400"/>
            <a:ext cx="0" cy="5934165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28565E-941C-9D43-9F37-0C50EE4F21C0}"/>
              </a:ext>
            </a:extLst>
          </p:cNvPr>
          <p:cNvGrpSpPr/>
          <p:nvPr userDrawn="1"/>
        </p:nvGrpSpPr>
        <p:grpSpPr>
          <a:xfrm>
            <a:off x="1368928" y="912200"/>
            <a:ext cx="274320" cy="212725"/>
            <a:chOff x="11343190" y="687636"/>
            <a:chExt cx="274320" cy="21272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BAEB5BD-4F80-BA48-9E5E-C9C6140F63B5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F2C89BD-10AF-DC46-B4C1-68FFB539C8F4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152ABD6-B53A-0144-BEA6-919C107009D1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8195993-2A82-4C42-87F5-C1BA3C20B247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E40D0A-2301-0947-B931-2A1AB2B5AE7E}"/>
              </a:ext>
            </a:extLst>
          </p:cNvPr>
          <p:cNvGrpSpPr/>
          <p:nvPr userDrawn="1"/>
        </p:nvGrpSpPr>
        <p:grpSpPr>
          <a:xfrm>
            <a:off x="5683925" y="5745849"/>
            <a:ext cx="3910389" cy="288432"/>
            <a:chOff x="7584141" y="1424618"/>
            <a:chExt cx="3910389" cy="28843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90BFED6-8FB3-A547-BC81-DBC31025A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141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7E7BC9-C981-1648-8E86-B4CAB1CAB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410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7A3525-5818-6343-9DD0-977945DD8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679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9B746CF-5E80-5844-8BD9-C82FFE1D8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948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59EACF3-E25A-024B-81E0-FDBE32D83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1217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0DEC351-F79D-3948-9918-B48CD00859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486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E6FB975-E6DB-F549-8B78-6F0B630E1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9755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BF1F6CE-3021-7941-A973-3BF137EBB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24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34984BF-A22C-374F-B942-F0C0C7F27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8293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62F7B56-AA53-244B-89DF-4D53C2B94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562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B1062C7-E818-9146-B854-9AEFFD786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6831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ACC81E7-15E4-974D-AC32-890746A38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6098" y="1424618"/>
              <a:ext cx="288432" cy="288432"/>
            </a:xfrm>
            <a:prstGeom prst="line">
              <a:avLst/>
            </a:prstGeom>
            <a:ln w="101600" cap="rnd">
              <a:solidFill>
                <a:schemeClr val="tx2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Picture Placeholder 4">
            <a:extLst>
              <a:ext uri="{FF2B5EF4-FFF2-40B4-BE49-F238E27FC236}">
                <a16:creationId xmlns:a16="http://schemas.microsoft.com/office/drawing/2014/main" id="{CF6F94E6-FB2A-5C49-9309-47060E9D4E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68372" y="1389901"/>
            <a:ext cx="5629077" cy="3996582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Slide Deck Photo</a:t>
            </a:r>
          </a:p>
        </p:txBody>
      </p:sp>
      <p:sp>
        <p:nvSpPr>
          <p:cNvPr id="178" name="Text Placeholder 172">
            <a:extLst>
              <a:ext uri="{FF2B5EF4-FFF2-40B4-BE49-F238E27FC236}">
                <a16:creationId xmlns:a16="http://schemas.microsoft.com/office/drawing/2014/main" id="{4EA16530-944D-D24D-A6AF-61B976AA72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265147" y="2755569"/>
            <a:ext cx="3825237" cy="138499"/>
          </a:xfrm>
        </p:spPr>
        <p:txBody>
          <a:bodyPr/>
          <a:lstStyle>
            <a:lvl1pPr algn="r">
              <a:lnSpc>
                <a:spcPct val="100000"/>
              </a:lnSpc>
              <a:buFontTx/>
              <a:buNone/>
              <a:defRPr sz="900" spc="3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DECK TILE OR OTHER</a:t>
            </a:r>
          </a:p>
        </p:txBody>
      </p:sp>
      <p:sp>
        <p:nvSpPr>
          <p:cNvPr id="179" name="Title 1">
            <a:extLst>
              <a:ext uri="{FF2B5EF4-FFF2-40B4-BE49-F238E27FC236}">
                <a16:creationId xmlns:a16="http://schemas.microsoft.com/office/drawing/2014/main" id="{4ABF823B-5972-8C46-BE31-3BCDD8C4CD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1099212"/>
          </a:xfrm>
        </p:spPr>
        <p:txBody>
          <a:bodyPr anchor="t"/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  <p:sp>
        <p:nvSpPr>
          <p:cNvPr id="180" name="Picture Placeholder 9">
            <a:extLst>
              <a:ext uri="{FF2B5EF4-FFF2-40B4-BE49-F238E27FC236}">
                <a16:creationId xmlns:a16="http://schemas.microsoft.com/office/drawing/2014/main" id="{7BD5766F-FCED-F74A-94F7-EDE827151E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4861932"/>
            <a:ext cx="3351213" cy="1049103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181" name="Subtitle 2">
            <a:extLst>
              <a:ext uri="{FF2B5EF4-FFF2-40B4-BE49-F238E27FC236}">
                <a16:creationId xmlns:a16="http://schemas.microsoft.com/office/drawing/2014/main" id="{01696AF9-CA68-AA4A-B317-7B0E932B6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3881" y="3230360"/>
            <a:ext cx="4265752" cy="2462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Name</a:t>
            </a:r>
          </a:p>
        </p:txBody>
      </p:sp>
      <p:sp>
        <p:nvSpPr>
          <p:cNvPr id="182" name="Text Placeholder 170">
            <a:extLst>
              <a:ext uri="{FF2B5EF4-FFF2-40B4-BE49-F238E27FC236}">
                <a16:creationId xmlns:a16="http://schemas.microsoft.com/office/drawing/2014/main" id="{B67B351C-2A1F-D34C-9A40-CDFA2D8E4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3880" y="3513502"/>
            <a:ext cx="4265751" cy="221599"/>
          </a:xfrm>
        </p:spPr>
        <p:txBody>
          <a:bodyPr/>
          <a:lstStyle>
            <a:lvl1pPr>
              <a:lnSpc>
                <a:spcPct val="100000"/>
              </a:lnSpc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1pPr>
            <a:lvl2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2pPr>
            <a:lvl3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3pPr>
            <a:lvl4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4pPr>
            <a:lvl5pPr>
              <a:buNone/>
              <a:defRPr sz="1400">
                <a:solidFill>
                  <a:schemeClr val="accent2"/>
                </a:solidFill>
                <a:latin typeface="Sabon Next LT" panose="02000500000000000000" pitchFamily="2" charset="0"/>
                <a:cs typeface="Sabon Next LT" panose="02000500000000000000" pitchFamily="2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FE3599A-DB2A-5E43-8F69-5EC295C2D24E}"/>
              </a:ext>
            </a:extLst>
          </p:cNvPr>
          <p:cNvGrpSpPr/>
          <p:nvPr userDrawn="1"/>
        </p:nvGrpSpPr>
        <p:grpSpPr>
          <a:xfrm>
            <a:off x="11324042" y="344471"/>
            <a:ext cx="502600" cy="744358"/>
            <a:chOff x="7543800" y="-161366"/>
            <a:chExt cx="590775" cy="874945"/>
          </a:xfrm>
          <a:solidFill>
            <a:schemeClr val="bg1">
              <a:lumMod val="75000"/>
            </a:schemeClr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D5D50B1-9B6B-FB43-9DEE-9B5A889981F3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F06C0E6-0FB7-004A-9282-BC665F2D8B8C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4F22B85-A037-9B4A-BE50-99AF373B9D4C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A33FB731-0090-5344-A8B1-B3A709D6BE55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0B82FDB2-862B-E044-8108-C2EE979FB430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C97EB9-CA3A-B640-BF98-EDA37C8A5848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A18F501-F4F8-9147-93C4-2499448761FE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93FC2E72-6B8D-CF49-9A93-B0C9B118A3A0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1E16EBD-4226-C945-A030-67CD62545C9A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C377E61-057B-6B44-B764-C78CC519E7CA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4BF084F4-BD6A-CE49-9EF1-98684D3F62A3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2C31C0C0-AF10-E542-9F94-D5A04482B7F9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2D8180B-BF1A-C04A-8F95-0B850D6C1B24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2C171AA-FC2C-644B-B7D1-06A3E09A3C2A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BD0E2BA-621F-5148-89B3-608EE2AC4F1B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84C78E72-F5BD-654B-B9F0-CFEA93060618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E8FE091C-5432-874A-AEF4-5F99FB51FBF4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D13A50A0-7066-8746-B463-3A3C954568AC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70DE4B30-45CF-DD42-86B7-C7AF116F5B63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447FA1E-C914-E448-94CC-2E3A2E4D1C5D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3741B93F-B29C-E945-8FCA-429472DDF2FC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579DA15-1124-2943-A739-DF473D014CC4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435068E5-41D0-6D43-8321-03F10D0D154F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EE81E4BB-C2B8-654B-B925-B4C7EC72469E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9FF203C-4926-234C-A361-F23254B39DCF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D47166F3-D0E4-514F-9C02-A020A4379C10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F874132-C809-434F-B58A-821B6653B93F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60F5DB1F-352A-C245-AF86-23CFCFCC35A2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67BB936-A50C-1A46-8C8A-DC635AF126F7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7AA0D529-BF83-F94A-8CB8-718796546A04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FDF7EA7F-6534-ED47-96C8-4261BD67399F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D6780DB5-179F-DC44-B186-A2C6D39DC170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63DA20D7-95BF-1B43-B33F-26887CCEA0AB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738E97A9-CCFB-464C-9F96-798A27A19DA6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9EDE2F58-ACBF-1E4B-B181-B4B7BDAC16A6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10CBAA3-301E-284C-AE23-A14ED3EE0B06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0625396-7720-D245-975E-98882A384552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6327844-FA4B-DB47-A87D-02AD10FCFD4F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8F92464-860D-6F43-A306-1874BB9E4E92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45542AE-65DE-0E40-A007-90312F202629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7D68CFE-76D9-4344-BEA3-BD53CF644473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06665784-33D6-AB48-AED6-762DBDF0BBC2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6E81901-BE10-0449-B013-18FFD86E5D5A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FDBC77A3-6950-D747-80A1-573286C54351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CD7813F-209A-4E4C-8576-D018FED1A950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04DC8F7-12F0-9A42-8F52-2E2C9D79ED0A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32C3197-3AEE-E74B-8C1F-4693CF889093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7F83B416-A97E-FF4C-B846-CBB031B63345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74371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 with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37C19-40A7-4941-A7B7-193636B91242}"/>
              </a:ext>
            </a:extLst>
          </p:cNvPr>
          <p:cNvGrpSpPr/>
          <p:nvPr userDrawn="1"/>
        </p:nvGrpSpPr>
        <p:grpSpPr>
          <a:xfrm>
            <a:off x="8040556" y="1371600"/>
            <a:ext cx="3910389" cy="288432"/>
            <a:chOff x="7584141" y="1424618"/>
            <a:chExt cx="3910389" cy="28843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95EF06-2B98-EA40-9019-2F4D162B1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14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183929-8787-BC4E-8C9C-DBB8276B3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410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AC3E16-44E6-4F47-8EB0-2155EFC5D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679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325CAC-3EBC-3446-AD4E-8C2B21A9E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94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81357C-2AB3-5C43-85B9-DA4A8AE90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1217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D36AFE-E88F-AD45-85FB-6B5DCD278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486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BD0829-F10F-B844-B22C-E3F1EAD61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9755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4C85DB-253B-8946-88C0-B7331EABF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24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BB5419-F09D-434D-943C-0DE0034C05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8293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EB7D54-4AF8-6F4B-B573-6A4608E69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562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DE085B-472B-7C4F-88F7-EFCED6A04B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683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A3916C-6389-1642-9CA5-0BE7644E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609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EA01D7-B404-904A-96AB-35CC4DF9FF23}"/>
              </a:ext>
            </a:extLst>
          </p:cNvPr>
          <p:cNvGrpSpPr/>
          <p:nvPr userDrawn="1"/>
        </p:nvGrpSpPr>
        <p:grpSpPr>
          <a:xfrm>
            <a:off x="401059" y="399023"/>
            <a:ext cx="274320" cy="212725"/>
            <a:chOff x="11343190" y="687636"/>
            <a:chExt cx="274320" cy="21272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5158E5-473B-6748-867B-510B22C34E5A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014D27-F161-A445-B952-160EF4D746ED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FEAE8E-A6C4-034D-8A1E-9CF18904A23D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F14729-8C34-AF40-9580-0066A5A12A2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B8E7794-72D8-3143-BE21-F0E03CCE1A96}"/>
              </a:ext>
            </a:extLst>
          </p:cNvPr>
          <p:cNvSpPr/>
          <p:nvPr userDrawn="1"/>
        </p:nvSpPr>
        <p:spPr>
          <a:xfrm>
            <a:off x="0" y="4861932"/>
            <a:ext cx="579863" cy="1996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843A35-E997-2849-9ADF-E62F84C88443}"/>
              </a:ext>
            </a:extLst>
          </p:cNvPr>
          <p:cNvGrpSpPr/>
          <p:nvPr userDrawn="1"/>
        </p:nvGrpSpPr>
        <p:grpSpPr>
          <a:xfrm>
            <a:off x="6092573" y="5533507"/>
            <a:ext cx="502600" cy="744358"/>
            <a:chOff x="7543800" y="-161366"/>
            <a:chExt cx="590775" cy="874945"/>
          </a:xfrm>
          <a:solidFill>
            <a:schemeClr val="accent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CD7467D-A401-7948-9405-D8DF370C99F9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94C53F2-5FC4-2045-81EE-E5D1B1FCDFDC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9C2E7C-6EA0-5A43-A50B-012653894CFD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59FF796-E951-014A-93DA-249A34BCC6C3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F8C600-C2D9-3C42-8BBF-A8D8F9C386E8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6F999D5-0ED8-3D4D-B381-B37D252951E9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DAB66F-4A22-3F4C-95A7-CFE12BA94972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80AB062-7DE0-0445-A537-9CAF21B803D3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54B8CC9-8D60-0847-9839-0881E8321D83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DBE0A4-89CA-3248-A36C-20B54D2AEC90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CF07194-C2A2-134F-8164-13AA0EC58976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9C688A4-2395-7248-89EF-CB958D939986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62F58D-B0B4-2941-8C9C-73858832E2BD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B0A3173-CBD7-C543-BCB3-3D7B175BF0D1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70BE89-86B2-0C44-BFBF-E949724C76F5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DBAAD5-0709-0249-AFE5-B51C1657F120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CED9AD7-8475-FF4E-83E0-447F5BFE04EC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95308FC-9CD4-D84C-A31C-C90C9C0598CF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B9A97B-CF49-5D4C-945C-EFC829AF774E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60AB1B0-C228-C841-BB3C-5D94CC192204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FFC430E-3504-DE4E-A27F-14AD0F843BED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8D0CA93-8B91-EA48-9056-E6416966DF49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DD92517-6812-5149-92CF-50FCBD8A4701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07E2EB-0D93-D14F-949B-7079E6A3BF89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8F9E4E0-1FAD-7047-B470-3411288B1768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D6521BF-1EDD-C041-BD26-356D0CF00950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B20D3A0-035A-124F-BF7E-9A4A631A2839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6EC0028-8852-614C-A343-C8946CC464CC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F36CF9-7A74-3247-A88C-3A9DE3D92C83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0927AF-DFD7-814F-8BD8-B9AC4554EBA6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33CFF8-004C-5A45-93AE-F1B04D35CFEE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3FBD0E7-31A0-F94A-BD70-EBF27530379E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8E8659-FD62-734C-BAE4-77F5877C8AAB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EB55D90-3D86-974E-B5BE-1EF1542D5823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2F6D66-F094-5941-BBC4-DFF532EA8A01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0B44F1-1E8C-2B4E-A240-6FD37C76051F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A77F22-CD46-2242-A891-03E53836616E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130E007-CA66-D641-82BF-0E7F3AED0738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67D476D-5953-CD4B-88E4-15D729FF19B0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C75BE9D-7E96-854D-A01D-AE21601033E9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64E24A2-C705-6D42-83FE-170C07AC936B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9E99AB5-FA5F-BC40-9EE2-4700BCEDFA37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7BFB8A-7AA7-B048-8829-1AB01E305AF0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159488D-2C14-4C46-AAFA-07834965055F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5CC224E-6F7F-8741-8D82-5728A5B414C9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8A8A83-0307-2B47-9FC8-157B5CD3C696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83E58EC-55E2-434B-B722-5DBE8A13F37C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9B6F27C-DA8B-1043-8A3A-33E5826F3060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6427E4E8-5D51-204C-849F-C9236A62C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1640898"/>
          </a:xfrm>
        </p:spPr>
        <p:txBody>
          <a:bodyPr anchor="t"/>
          <a:lstStyle>
            <a:lvl1pPr algn="l">
              <a:lnSpc>
                <a:spcPct val="8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slide is used to highlight some form of content </a:t>
            </a:r>
          </a:p>
        </p:txBody>
      </p:sp>
      <p:sp>
        <p:nvSpPr>
          <p:cNvPr id="85" name="Picture Placeholder 4">
            <a:extLst>
              <a:ext uri="{FF2B5EF4-FFF2-40B4-BE49-F238E27FC236}">
                <a16:creationId xmlns:a16="http://schemas.microsoft.com/office/drawing/2014/main" id="{848A26CC-5521-DD47-862F-3B77250C5E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057" y="469931"/>
            <a:ext cx="4257670" cy="638805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6" name="Picture Placeholder 9">
            <a:extLst>
              <a:ext uri="{FF2B5EF4-FFF2-40B4-BE49-F238E27FC236}">
                <a16:creationId xmlns:a16="http://schemas.microsoft.com/office/drawing/2014/main" id="{9FAD2C67-689A-3C4A-8CE9-C88D63CA96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5402146"/>
            <a:ext cx="3086115" cy="96611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E887DE2-31FB-5E44-AC0C-85A687E031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8425" y="3291944"/>
            <a:ext cx="4386263" cy="664797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a sentence of descriptive text if needed.</a:t>
            </a:r>
          </a:p>
        </p:txBody>
      </p:sp>
      <p:sp>
        <p:nvSpPr>
          <p:cNvPr id="89" name="Text Placeholder 172">
            <a:extLst>
              <a:ext uri="{FF2B5EF4-FFF2-40B4-BE49-F238E27FC236}">
                <a16:creationId xmlns:a16="http://schemas.microsoft.com/office/drawing/2014/main" id="{7E3FC26C-C4B9-DA4B-849D-E0AAB1F61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386170" y="2708307"/>
            <a:ext cx="3825237" cy="138499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900" spc="3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DECK TILE OR OTHER</a:t>
            </a:r>
          </a:p>
        </p:txBody>
      </p:sp>
    </p:spTree>
    <p:extLst>
      <p:ext uri="{BB962C8B-B14F-4D97-AF65-F5344CB8AC3E}">
        <p14:creationId xmlns:p14="http://schemas.microsoft.com/office/powerpoint/2010/main" val="20181543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 with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937C19-40A7-4941-A7B7-193636B91242}"/>
              </a:ext>
            </a:extLst>
          </p:cNvPr>
          <p:cNvGrpSpPr/>
          <p:nvPr userDrawn="1"/>
        </p:nvGrpSpPr>
        <p:grpSpPr>
          <a:xfrm>
            <a:off x="8040556" y="5630732"/>
            <a:ext cx="3910389" cy="288432"/>
            <a:chOff x="7584141" y="1424618"/>
            <a:chExt cx="3910389" cy="28843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95EF06-2B98-EA40-9019-2F4D162B1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414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183929-8787-BC4E-8C9C-DBB8276B3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410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AC3E16-44E6-4F47-8EB0-2155EFC5D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2679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325CAC-3EBC-3446-AD4E-8C2B21A9E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94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81357C-2AB3-5C43-85B9-DA4A8AE90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1217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D36AFE-E88F-AD45-85FB-6B5DCD278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486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BD0829-F10F-B844-B22C-E3F1EAD61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9755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4C85DB-253B-8946-88C0-B7331EABF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24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BB5419-F09D-434D-943C-0DE0034C05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8293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EB7D54-4AF8-6F4B-B573-6A4608E69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562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DE085B-472B-7C4F-88F7-EFCED6A04B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6831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A3916C-6389-1642-9CA5-0BE7644E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6098" y="1424618"/>
              <a:ext cx="288432" cy="288432"/>
            </a:xfrm>
            <a:prstGeom prst="line">
              <a:avLst/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EA01D7-B404-904A-96AB-35CC4DF9FF23}"/>
              </a:ext>
            </a:extLst>
          </p:cNvPr>
          <p:cNvGrpSpPr/>
          <p:nvPr userDrawn="1"/>
        </p:nvGrpSpPr>
        <p:grpSpPr>
          <a:xfrm>
            <a:off x="401059" y="399023"/>
            <a:ext cx="274320" cy="212725"/>
            <a:chOff x="11343190" y="687636"/>
            <a:chExt cx="274320" cy="21272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5158E5-473B-6748-867B-510B22C34E5A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014D27-F161-A445-B952-160EF4D746ED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FEAE8E-A6C4-034D-8A1E-9CF18904A23D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F14729-8C34-AF40-9580-0066A5A12A2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B8E7794-72D8-3143-BE21-F0E03CCE1A96}"/>
              </a:ext>
            </a:extLst>
          </p:cNvPr>
          <p:cNvSpPr/>
          <p:nvPr userDrawn="1"/>
        </p:nvSpPr>
        <p:spPr>
          <a:xfrm>
            <a:off x="0" y="4861932"/>
            <a:ext cx="579863" cy="19960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843A35-E997-2849-9ADF-E62F84C88443}"/>
              </a:ext>
            </a:extLst>
          </p:cNvPr>
          <p:cNvGrpSpPr/>
          <p:nvPr userDrawn="1"/>
        </p:nvGrpSpPr>
        <p:grpSpPr>
          <a:xfrm>
            <a:off x="4766668" y="5533507"/>
            <a:ext cx="502600" cy="744358"/>
            <a:chOff x="7543800" y="-161366"/>
            <a:chExt cx="590775" cy="874945"/>
          </a:xfrm>
          <a:solidFill>
            <a:schemeClr val="accent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CD7467D-A401-7948-9405-D8DF370C99F9}"/>
                </a:ext>
              </a:extLst>
            </p:cNvPr>
            <p:cNvGrpSpPr/>
            <p:nvPr/>
          </p:nvGrpSpPr>
          <p:grpSpPr>
            <a:xfrm>
              <a:off x="7543800" y="-161366"/>
              <a:ext cx="590775" cy="67236"/>
              <a:chOff x="7543800" y="-161366"/>
              <a:chExt cx="590775" cy="67236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94C53F2-5FC4-2045-81EE-E5D1B1FCDFDC}"/>
                  </a:ext>
                </a:extLst>
              </p:cNvPr>
              <p:cNvSpPr/>
              <p:nvPr/>
            </p:nvSpPr>
            <p:spPr>
              <a:xfrm>
                <a:off x="754380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9C2E7C-6EA0-5A43-A50B-012653894CFD}"/>
                  </a:ext>
                </a:extLst>
              </p:cNvPr>
              <p:cNvSpPr/>
              <p:nvPr/>
            </p:nvSpPr>
            <p:spPr>
              <a:xfrm>
                <a:off x="767468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59FF796-E951-014A-93DA-249A34BCC6C3}"/>
                  </a:ext>
                </a:extLst>
              </p:cNvPr>
              <p:cNvSpPr/>
              <p:nvPr/>
            </p:nvSpPr>
            <p:spPr>
              <a:xfrm>
                <a:off x="7805570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F8C600-C2D9-3C42-8BBF-A8D8F9C386E8}"/>
                  </a:ext>
                </a:extLst>
              </p:cNvPr>
              <p:cNvSpPr/>
              <p:nvPr/>
            </p:nvSpPr>
            <p:spPr>
              <a:xfrm>
                <a:off x="7936455" y="-16136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6F999D5-0ED8-3D4D-B381-B37D252951E9}"/>
                  </a:ext>
                </a:extLst>
              </p:cNvPr>
              <p:cNvSpPr/>
              <p:nvPr/>
            </p:nvSpPr>
            <p:spPr>
              <a:xfrm>
                <a:off x="8067340" y="-16136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DAB66F-4A22-3F4C-95A7-CFE12BA94972}"/>
                </a:ext>
              </a:extLst>
            </p:cNvPr>
            <p:cNvGrpSpPr/>
            <p:nvPr/>
          </p:nvGrpSpPr>
          <p:grpSpPr>
            <a:xfrm>
              <a:off x="7543800" y="-45979"/>
              <a:ext cx="590775" cy="67236"/>
              <a:chOff x="7543800" y="-44377"/>
              <a:chExt cx="590775" cy="67236"/>
            </a:xfrm>
            <a:grpFill/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80AB062-7DE0-0445-A537-9CAF21B803D3}"/>
                  </a:ext>
                </a:extLst>
              </p:cNvPr>
              <p:cNvSpPr/>
              <p:nvPr/>
            </p:nvSpPr>
            <p:spPr>
              <a:xfrm>
                <a:off x="754380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54B8CC9-8D60-0847-9839-0881E8321D83}"/>
                  </a:ext>
                </a:extLst>
              </p:cNvPr>
              <p:cNvSpPr/>
              <p:nvPr/>
            </p:nvSpPr>
            <p:spPr>
              <a:xfrm>
                <a:off x="767468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7DBE0A4-89CA-3248-A36C-20B54D2AEC90}"/>
                  </a:ext>
                </a:extLst>
              </p:cNvPr>
              <p:cNvSpPr/>
              <p:nvPr/>
            </p:nvSpPr>
            <p:spPr>
              <a:xfrm>
                <a:off x="7805570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CF07194-C2A2-134F-8164-13AA0EC58976}"/>
                  </a:ext>
                </a:extLst>
              </p:cNvPr>
              <p:cNvSpPr/>
              <p:nvPr/>
            </p:nvSpPr>
            <p:spPr>
              <a:xfrm>
                <a:off x="7936455" y="-4437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9C688A4-2395-7248-89EF-CB958D939986}"/>
                  </a:ext>
                </a:extLst>
              </p:cNvPr>
              <p:cNvSpPr/>
              <p:nvPr/>
            </p:nvSpPr>
            <p:spPr>
              <a:xfrm>
                <a:off x="8067340" y="-4437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62F58D-B0B4-2941-8C9C-73858832E2BD}"/>
                </a:ext>
              </a:extLst>
            </p:cNvPr>
            <p:cNvGrpSpPr/>
            <p:nvPr/>
          </p:nvGrpSpPr>
          <p:grpSpPr>
            <a:xfrm>
              <a:off x="7543800" y="69408"/>
              <a:ext cx="590775" cy="67236"/>
              <a:chOff x="7543800" y="72612"/>
              <a:chExt cx="590775" cy="67236"/>
            </a:xfrm>
            <a:grpFill/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B0A3173-CBD7-C543-BCB3-3D7B175BF0D1}"/>
                  </a:ext>
                </a:extLst>
              </p:cNvPr>
              <p:cNvSpPr/>
              <p:nvPr/>
            </p:nvSpPr>
            <p:spPr>
              <a:xfrm>
                <a:off x="754380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70BE89-86B2-0C44-BFBF-E949724C76F5}"/>
                  </a:ext>
                </a:extLst>
              </p:cNvPr>
              <p:cNvSpPr/>
              <p:nvPr/>
            </p:nvSpPr>
            <p:spPr>
              <a:xfrm>
                <a:off x="767468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DBAAD5-0709-0249-AFE5-B51C1657F120}"/>
                  </a:ext>
                </a:extLst>
              </p:cNvPr>
              <p:cNvSpPr/>
              <p:nvPr/>
            </p:nvSpPr>
            <p:spPr>
              <a:xfrm>
                <a:off x="7805570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CED9AD7-8475-FF4E-83E0-447F5BFE04EC}"/>
                  </a:ext>
                </a:extLst>
              </p:cNvPr>
              <p:cNvSpPr/>
              <p:nvPr/>
            </p:nvSpPr>
            <p:spPr>
              <a:xfrm>
                <a:off x="7936455" y="7261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95308FC-9CD4-D84C-A31C-C90C9C0598CF}"/>
                  </a:ext>
                </a:extLst>
              </p:cNvPr>
              <p:cNvSpPr/>
              <p:nvPr/>
            </p:nvSpPr>
            <p:spPr>
              <a:xfrm>
                <a:off x="8067340" y="7261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B9A97B-CF49-5D4C-945C-EFC829AF774E}"/>
                </a:ext>
              </a:extLst>
            </p:cNvPr>
            <p:cNvGrpSpPr/>
            <p:nvPr/>
          </p:nvGrpSpPr>
          <p:grpSpPr>
            <a:xfrm>
              <a:off x="7543800" y="184795"/>
              <a:ext cx="590775" cy="67236"/>
              <a:chOff x="7543800" y="187359"/>
              <a:chExt cx="590775" cy="67236"/>
            </a:xfrm>
            <a:grpFill/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60AB1B0-C228-C841-BB3C-5D94CC192204}"/>
                  </a:ext>
                </a:extLst>
              </p:cNvPr>
              <p:cNvSpPr/>
              <p:nvPr/>
            </p:nvSpPr>
            <p:spPr>
              <a:xfrm>
                <a:off x="754380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FFC430E-3504-DE4E-A27F-14AD0F843BED}"/>
                  </a:ext>
                </a:extLst>
              </p:cNvPr>
              <p:cNvSpPr/>
              <p:nvPr/>
            </p:nvSpPr>
            <p:spPr>
              <a:xfrm>
                <a:off x="767468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8D0CA93-8B91-EA48-9056-E6416966DF49}"/>
                  </a:ext>
                </a:extLst>
              </p:cNvPr>
              <p:cNvSpPr/>
              <p:nvPr/>
            </p:nvSpPr>
            <p:spPr>
              <a:xfrm>
                <a:off x="7805570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DD92517-6812-5149-92CF-50FCBD8A4701}"/>
                  </a:ext>
                </a:extLst>
              </p:cNvPr>
              <p:cNvSpPr/>
              <p:nvPr/>
            </p:nvSpPr>
            <p:spPr>
              <a:xfrm>
                <a:off x="7936455" y="187360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07E2EB-0D93-D14F-949B-7079E6A3BF89}"/>
                  </a:ext>
                </a:extLst>
              </p:cNvPr>
              <p:cNvSpPr/>
              <p:nvPr/>
            </p:nvSpPr>
            <p:spPr>
              <a:xfrm>
                <a:off x="8067340" y="187359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8F9E4E0-1FAD-7047-B470-3411288B1768}"/>
                </a:ext>
              </a:extLst>
            </p:cNvPr>
            <p:cNvGrpSpPr/>
            <p:nvPr/>
          </p:nvGrpSpPr>
          <p:grpSpPr>
            <a:xfrm>
              <a:off x="7543800" y="300182"/>
              <a:ext cx="590775" cy="67236"/>
              <a:chOff x="7543800" y="302105"/>
              <a:chExt cx="590775" cy="67236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D6521BF-1EDD-C041-BD26-356D0CF00950}"/>
                  </a:ext>
                </a:extLst>
              </p:cNvPr>
              <p:cNvSpPr/>
              <p:nvPr/>
            </p:nvSpPr>
            <p:spPr>
              <a:xfrm>
                <a:off x="754380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B20D3A0-035A-124F-BF7E-9A4A631A2839}"/>
                  </a:ext>
                </a:extLst>
              </p:cNvPr>
              <p:cNvSpPr/>
              <p:nvPr/>
            </p:nvSpPr>
            <p:spPr>
              <a:xfrm>
                <a:off x="767468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6EC0028-8852-614C-A343-C8946CC464CC}"/>
                  </a:ext>
                </a:extLst>
              </p:cNvPr>
              <p:cNvSpPr/>
              <p:nvPr/>
            </p:nvSpPr>
            <p:spPr>
              <a:xfrm>
                <a:off x="7805570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F36CF9-7A74-3247-A88C-3A9DE3D92C83}"/>
                  </a:ext>
                </a:extLst>
              </p:cNvPr>
              <p:cNvSpPr/>
              <p:nvPr/>
            </p:nvSpPr>
            <p:spPr>
              <a:xfrm>
                <a:off x="7936455" y="302106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0927AF-DFD7-814F-8BD8-B9AC4554EBA6}"/>
                  </a:ext>
                </a:extLst>
              </p:cNvPr>
              <p:cNvSpPr/>
              <p:nvPr/>
            </p:nvSpPr>
            <p:spPr>
              <a:xfrm>
                <a:off x="8067340" y="302105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33CFF8-004C-5A45-93AE-F1B04D35CFEE}"/>
                </a:ext>
              </a:extLst>
            </p:cNvPr>
            <p:cNvGrpSpPr/>
            <p:nvPr/>
          </p:nvGrpSpPr>
          <p:grpSpPr>
            <a:xfrm>
              <a:off x="7543800" y="415569"/>
              <a:ext cx="590775" cy="67236"/>
              <a:chOff x="7543800" y="416851"/>
              <a:chExt cx="590775" cy="67236"/>
            </a:xfrm>
            <a:grpFill/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3FBD0E7-31A0-F94A-BD70-EBF27530379E}"/>
                  </a:ext>
                </a:extLst>
              </p:cNvPr>
              <p:cNvSpPr/>
              <p:nvPr/>
            </p:nvSpPr>
            <p:spPr>
              <a:xfrm>
                <a:off x="754380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8E8659-FD62-734C-BAE4-77F5877C8AAB}"/>
                  </a:ext>
                </a:extLst>
              </p:cNvPr>
              <p:cNvSpPr/>
              <p:nvPr/>
            </p:nvSpPr>
            <p:spPr>
              <a:xfrm>
                <a:off x="767468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EB55D90-3D86-974E-B5BE-1EF1542D5823}"/>
                  </a:ext>
                </a:extLst>
              </p:cNvPr>
              <p:cNvSpPr/>
              <p:nvPr/>
            </p:nvSpPr>
            <p:spPr>
              <a:xfrm>
                <a:off x="7805570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2F6D66-F094-5941-BBC4-DFF532EA8A01}"/>
                  </a:ext>
                </a:extLst>
              </p:cNvPr>
              <p:cNvSpPr/>
              <p:nvPr/>
            </p:nvSpPr>
            <p:spPr>
              <a:xfrm>
                <a:off x="7936455" y="416852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90B44F1-1E8C-2B4E-A240-6FD37C76051F}"/>
                  </a:ext>
                </a:extLst>
              </p:cNvPr>
              <p:cNvSpPr/>
              <p:nvPr/>
            </p:nvSpPr>
            <p:spPr>
              <a:xfrm>
                <a:off x="8067340" y="416851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A77F22-CD46-2242-A891-03E53836616E}"/>
                </a:ext>
              </a:extLst>
            </p:cNvPr>
            <p:cNvGrpSpPr/>
            <p:nvPr/>
          </p:nvGrpSpPr>
          <p:grpSpPr>
            <a:xfrm>
              <a:off x="7543800" y="530956"/>
              <a:ext cx="590775" cy="67236"/>
              <a:chOff x="7543800" y="531597"/>
              <a:chExt cx="590775" cy="67236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130E007-CA66-D641-82BF-0E7F3AED0738}"/>
                  </a:ext>
                </a:extLst>
              </p:cNvPr>
              <p:cNvSpPr/>
              <p:nvPr/>
            </p:nvSpPr>
            <p:spPr>
              <a:xfrm>
                <a:off x="754380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67D476D-5953-CD4B-88E4-15D729FF19B0}"/>
                  </a:ext>
                </a:extLst>
              </p:cNvPr>
              <p:cNvSpPr/>
              <p:nvPr/>
            </p:nvSpPr>
            <p:spPr>
              <a:xfrm>
                <a:off x="767468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C75BE9D-7E96-854D-A01D-AE21601033E9}"/>
                  </a:ext>
                </a:extLst>
              </p:cNvPr>
              <p:cNvSpPr/>
              <p:nvPr/>
            </p:nvSpPr>
            <p:spPr>
              <a:xfrm>
                <a:off x="7805570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64E24A2-C705-6D42-83FE-170C07AC936B}"/>
                  </a:ext>
                </a:extLst>
              </p:cNvPr>
              <p:cNvSpPr/>
              <p:nvPr/>
            </p:nvSpPr>
            <p:spPr>
              <a:xfrm>
                <a:off x="7936455" y="531598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9E99AB5-FA5F-BC40-9EE2-4700BCEDFA37}"/>
                  </a:ext>
                </a:extLst>
              </p:cNvPr>
              <p:cNvSpPr/>
              <p:nvPr/>
            </p:nvSpPr>
            <p:spPr>
              <a:xfrm>
                <a:off x="8067340" y="531597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7BFB8A-7AA7-B048-8829-1AB01E305AF0}"/>
                </a:ext>
              </a:extLst>
            </p:cNvPr>
            <p:cNvGrpSpPr/>
            <p:nvPr/>
          </p:nvGrpSpPr>
          <p:grpSpPr>
            <a:xfrm>
              <a:off x="7543800" y="646343"/>
              <a:ext cx="590775" cy="67236"/>
              <a:chOff x="7543800" y="646343"/>
              <a:chExt cx="590775" cy="67236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159488D-2C14-4C46-AAFA-07834965055F}"/>
                  </a:ext>
                </a:extLst>
              </p:cNvPr>
              <p:cNvSpPr/>
              <p:nvPr/>
            </p:nvSpPr>
            <p:spPr>
              <a:xfrm>
                <a:off x="754380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5CC224E-6F7F-8741-8D82-5728A5B414C9}"/>
                  </a:ext>
                </a:extLst>
              </p:cNvPr>
              <p:cNvSpPr/>
              <p:nvPr/>
            </p:nvSpPr>
            <p:spPr>
              <a:xfrm>
                <a:off x="767468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8A8A83-0307-2B47-9FC8-157B5CD3C696}"/>
                  </a:ext>
                </a:extLst>
              </p:cNvPr>
              <p:cNvSpPr/>
              <p:nvPr/>
            </p:nvSpPr>
            <p:spPr>
              <a:xfrm>
                <a:off x="7805570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83E58EC-55E2-434B-B722-5DBE8A13F37C}"/>
                  </a:ext>
                </a:extLst>
              </p:cNvPr>
              <p:cNvSpPr/>
              <p:nvPr/>
            </p:nvSpPr>
            <p:spPr>
              <a:xfrm>
                <a:off x="7936455" y="646344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9B6F27C-DA8B-1043-8A3A-33E5826F3060}"/>
                  </a:ext>
                </a:extLst>
              </p:cNvPr>
              <p:cNvSpPr/>
              <p:nvPr/>
            </p:nvSpPr>
            <p:spPr>
              <a:xfrm>
                <a:off x="8067340" y="646343"/>
                <a:ext cx="67235" cy="672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6427E4E8-5D51-204C-849F-C9236A62C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927" y="1371600"/>
            <a:ext cx="4615014" cy="1640898"/>
          </a:xfrm>
        </p:spPr>
        <p:txBody>
          <a:bodyPr anchor="t"/>
          <a:lstStyle>
            <a:lvl1pPr algn="l">
              <a:lnSpc>
                <a:spcPct val="8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slide is used to highlight some form of content </a:t>
            </a:r>
          </a:p>
        </p:txBody>
      </p:sp>
      <p:sp>
        <p:nvSpPr>
          <p:cNvPr id="86" name="Picture Placeholder 9">
            <a:extLst>
              <a:ext uri="{FF2B5EF4-FFF2-40B4-BE49-F238E27FC236}">
                <a16:creationId xmlns:a16="http://schemas.microsoft.com/office/drawing/2014/main" id="{9FAD2C67-689A-3C4A-8CE9-C88D63CA96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8927" y="5402146"/>
            <a:ext cx="3086115" cy="96611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Logo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E887DE2-31FB-5E44-AC0C-85A687E031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8425" y="3291944"/>
            <a:ext cx="4386263" cy="664797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a sentence of descriptive text if needed.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53C12934-8489-ED47-9677-0D9506BDC2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344" y="1371601"/>
            <a:ext cx="5629077" cy="3697940"/>
          </a:xfrm>
        </p:spPr>
        <p:txBody>
          <a:bodyPr anchor="ctr"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Main Slide Deck Photo</a:t>
            </a:r>
          </a:p>
        </p:txBody>
      </p:sp>
      <p:sp>
        <p:nvSpPr>
          <p:cNvPr id="89" name="Text Placeholder 172">
            <a:extLst>
              <a:ext uri="{FF2B5EF4-FFF2-40B4-BE49-F238E27FC236}">
                <a16:creationId xmlns:a16="http://schemas.microsoft.com/office/drawing/2014/main" id="{EF724383-D725-D443-9BCD-39422BEDB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386170" y="2708307"/>
            <a:ext cx="3825237" cy="138499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 sz="900" spc="3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DECK TILE OR OTHER</a:t>
            </a:r>
          </a:p>
        </p:txBody>
      </p:sp>
    </p:spTree>
    <p:extLst>
      <p:ext uri="{BB962C8B-B14F-4D97-AF65-F5344CB8AC3E}">
        <p14:creationId xmlns:p14="http://schemas.microsoft.com/office/powerpoint/2010/main" val="22804344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one-line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825625"/>
            <a:ext cx="10515600" cy="793038"/>
          </a:xfrm>
        </p:spPr>
        <p:txBody>
          <a:bodyPr/>
          <a:lstStyle>
            <a:lvl1pPr>
              <a:buNone/>
              <a:defRPr/>
            </a:lvl1pPr>
            <a:lvl3pPr>
              <a:buFont typeface="System Font Regular"/>
              <a:buChar char="-"/>
              <a:defRPr/>
            </a:lvl3pPr>
          </a:lstStyle>
          <a:p>
            <a:pPr lvl="0"/>
            <a:r>
              <a:rPr lang="en-US" dirty="0"/>
              <a:t>Click to enter slide text</a:t>
            </a:r>
          </a:p>
          <a:p>
            <a:pPr lvl="1"/>
            <a:r>
              <a:rPr lang="en-US" dirty="0"/>
              <a:t>Bullet One</a:t>
            </a:r>
          </a:p>
          <a:p>
            <a:pPr lvl="2"/>
            <a:r>
              <a:rPr lang="en-US" dirty="0"/>
              <a:t>Bullet Two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325035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722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143000"/>
            <a:ext cx="5741890" cy="79945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add slide title. Can be two lines if needed.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2229037"/>
            <a:ext cx="5741881" cy="793038"/>
          </a:xfrm>
        </p:spPr>
        <p:txBody>
          <a:bodyPr/>
          <a:lstStyle>
            <a:lvl1pPr>
              <a:buNone/>
              <a:defRPr/>
            </a:lvl1pPr>
            <a:lvl3pPr>
              <a:buFont typeface="System Font Regular"/>
              <a:buChar char="-"/>
              <a:defRPr/>
            </a:lvl3pPr>
          </a:lstStyle>
          <a:p>
            <a:pPr lvl="0"/>
            <a:r>
              <a:rPr lang="en-US" dirty="0"/>
              <a:t>Click to enter slide text</a:t>
            </a:r>
          </a:p>
          <a:p>
            <a:pPr lvl="1"/>
            <a:r>
              <a:rPr lang="en-US" dirty="0"/>
              <a:t>Bullet One</a:t>
            </a:r>
          </a:p>
          <a:p>
            <a:pPr lvl="2"/>
            <a:r>
              <a:rPr lang="en-US" dirty="0"/>
              <a:t>Bullet Two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E3AB95-4D16-4E4C-9676-FA59758CF6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1118" y="-1"/>
            <a:ext cx="4570882" cy="685799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573879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8788" y="1143000"/>
            <a:ext cx="5741890" cy="79945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add a slide title. Can be two lines if needed.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788" y="2229037"/>
            <a:ext cx="5741881" cy="793038"/>
          </a:xfrm>
        </p:spPr>
        <p:txBody>
          <a:bodyPr/>
          <a:lstStyle>
            <a:lvl1pPr>
              <a:buNone/>
              <a:defRPr/>
            </a:lvl1pPr>
            <a:lvl3pPr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F258-1A68-4C4E-8346-5C0E931AB528}"/>
              </a:ext>
            </a:extLst>
          </p:cNvPr>
          <p:cNvSpPr txBox="1"/>
          <p:nvPr userDrawn="1"/>
        </p:nvSpPr>
        <p:spPr>
          <a:xfrm>
            <a:off x="5768787" y="585180"/>
            <a:ext cx="4570881" cy="184666"/>
          </a:xfrm>
          <a:prstGeom prst="rect">
            <a:avLst/>
          </a:prstGeom>
          <a:noFill/>
        </p:spPr>
        <p:txBody>
          <a:bodyPr wrap="square" l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ONBOARDING 2020 – 2021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5114135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201860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E3AB95-4D16-4E4C-9676-FA59758CF6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570882" cy="685799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142716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one-line 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F258-1A68-4C4E-8346-5C0E931AB528}"/>
              </a:ext>
            </a:extLst>
          </p:cNvPr>
          <p:cNvSpPr txBox="1"/>
          <p:nvPr userDrawn="1"/>
        </p:nvSpPr>
        <p:spPr>
          <a:xfrm>
            <a:off x="1143000" y="585180"/>
            <a:ext cx="4683642" cy="184666"/>
          </a:xfrm>
          <a:prstGeom prst="rect">
            <a:avLst/>
          </a:prstGeom>
          <a:noFill/>
        </p:spPr>
        <p:txBody>
          <a:bodyPr wrap="square" l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EDSA 8060: Final Exam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F1D458-D634-BC49-B5AD-B81F54D6E388}"/>
              </a:ext>
            </a:extLst>
          </p:cNvPr>
          <p:cNvGrpSpPr/>
          <p:nvPr userDrawn="1"/>
        </p:nvGrpSpPr>
        <p:grpSpPr>
          <a:xfrm>
            <a:off x="488347" y="633791"/>
            <a:ext cx="175450" cy="136055"/>
            <a:chOff x="11343190" y="687636"/>
            <a:chExt cx="274320" cy="2127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98ECBF-783D-124F-A764-236EEB0DC6A0}"/>
                </a:ext>
              </a:extLst>
            </p:cNvPr>
            <p:cNvCxnSpPr/>
            <p:nvPr/>
          </p:nvCxnSpPr>
          <p:spPr>
            <a:xfrm>
              <a:off x="11343190" y="687636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25DF0-2BCF-8249-AAC5-78F7F594315F}"/>
                </a:ext>
              </a:extLst>
            </p:cNvPr>
            <p:cNvCxnSpPr/>
            <p:nvPr/>
          </p:nvCxnSpPr>
          <p:spPr>
            <a:xfrm>
              <a:off x="11343190" y="758544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9B61B6-9BDB-FB44-B378-F96AFB860B19}"/>
                </a:ext>
              </a:extLst>
            </p:cNvPr>
            <p:cNvCxnSpPr/>
            <p:nvPr/>
          </p:nvCxnSpPr>
          <p:spPr>
            <a:xfrm>
              <a:off x="11343190" y="829452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B7EE8-1931-C649-B12A-9B07F0D0D258}"/>
                </a:ext>
              </a:extLst>
            </p:cNvPr>
            <p:cNvCxnSpPr/>
            <p:nvPr/>
          </p:nvCxnSpPr>
          <p:spPr>
            <a:xfrm>
              <a:off x="11343190" y="900361"/>
              <a:ext cx="274320" cy="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67885-D7EC-F54D-9FA7-B74104BB22BA}"/>
              </a:ext>
            </a:extLst>
          </p:cNvPr>
          <p:cNvCxnSpPr>
            <a:cxnSpLocks/>
          </p:cNvCxnSpPr>
          <p:nvPr userDrawn="1"/>
        </p:nvCxnSpPr>
        <p:spPr>
          <a:xfrm>
            <a:off x="576072" y="914400"/>
            <a:ext cx="0" cy="5029200"/>
          </a:xfrm>
          <a:prstGeom prst="line">
            <a:avLst/>
          </a:prstGeom>
          <a:ln w="127000">
            <a:gradFill>
              <a:gsLst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6BE32-D590-3242-B4C4-A6516619F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572093"/>
            <a:ext cx="3441700" cy="1371507"/>
          </a:xfrm>
          <a:solidFill>
            <a:schemeClr val="accent1"/>
          </a:solidFill>
        </p:spPr>
        <p:txBody>
          <a:bodyPr lIns="182880" tIns="182880" rIns="182880" bIns="182880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426F026-DBC2-9949-90BC-0C92D5573A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50" y="4572093"/>
            <a:ext cx="3441700" cy="1371507"/>
          </a:xfrm>
          <a:solidFill>
            <a:schemeClr val="accent1">
              <a:lumMod val="75000"/>
            </a:schemeClr>
          </a:solidFill>
        </p:spPr>
        <p:txBody>
          <a:bodyPr lIns="182880" tIns="182880" rIns="182880" bIns="182880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062984B-9ED1-3A46-8503-74132E81CA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6900" y="4572092"/>
            <a:ext cx="3441700" cy="1371507"/>
          </a:xfrm>
          <a:solidFill>
            <a:schemeClr val="accent1">
              <a:lumMod val="50000"/>
            </a:schemeClr>
          </a:solidFill>
        </p:spPr>
        <p:txBody>
          <a:bodyPr lIns="182880" tIns="182880" rIns="182880" bIns="182880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1ED4185-8286-4D41-8494-C7D287B022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3000" y="1863560"/>
            <a:ext cx="3441700" cy="269543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48B7F9AA-734B-ED43-8307-D6087385EB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9950" y="1863559"/>
            <a:ext cx="3441700" cy="269543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A5457519-2E4B-294B-8BAA-F05DD25794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6900" y="1863558"/>
            <a:ext cx="3441700" cy="269543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60544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325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10515600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5625"/>
            <a:ext cx="10515600" cy="136447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81" r:id="rId4"/>
    <p:sldLayoutId id="2147483680" r:id="rId5"/>
    <p:sldLayoutId id="2147483675" r:id="rId6"/>
    <p:sldLayoutId id="2147483676" r:id="rId7"/>
    <p:sldLayoutId id="2147483679" r:id="rId8"/>
    <p:sldLayoutId id="2147483677" r:id="rId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Sabon Next LT" panose="02000500000000000000" pitchFamily="2" charset="0"/>
          <a:ea typeface="+mj-ea"/>
          <a:cs typeface="Sabon Next LT" panose="02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tiff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ABF26-9DD7-F048-95C4-7D4B3A2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990" y="98554"/>
            <a:ext cx="10515600" cy="387798"/>
          </a:xfrm>
        </p:spPr>
        <p:txBody>
          <a:bodyPr/>
          <a:lstStyle/>
          <a:p>
            <a:pPr algn="r"/>
            <a:r>
              <a:rPr lang="en-US" sz="2800" dirty="0"/>
              <a:t>What is Colby’s Philosophy?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67103-1D6C-F345-A1D7-ABECE1A5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1226"/>
            <a:ext cx="347663" cy="5950347"/>
          </a:xfrm>
        </p:spPr>
        <p:txBody>
          <a:bodyPr/>
          <a:lstStyle/>
          <a:p>
            <a:r>
              <a:rPr lang="en-US" sz="2000" b="1" dirty="0"/>
              <a:t>S </a:t>
            </a:r>
          </a:p>
          <a:p>
            <a:r>
              <a:rPr lang="en-US" sz="2000" b="1" dirty="0"/>
              <a:t>T</a:t>
            </a:r>
          </a:p>
          <a:p>
            <a:r>
              <a:rPr lang="en-US" sz="2000" b="1" dirty="0"/>
              <a:t>U</a:t>
            </a:r>
          </a:p>
          <a:p>
            <a:r>
              <a:rPr lang="en-US" sz="2000" b="1" dirty="0"/>
              <a:t>D</a:t>
            </a:r>
          </a:p>
          <a:p>
            <a:r>
              <a:rPr lang="en-US" sz="2000" b="1" dirty="0"/>
              <a:t>E </a:t>
            </a:r>
          </a:p>
          <a:p>
            <a:r>
              <a:rPr lang="en-US" sz="2000" b="1" dirty="0"/>
              <a:t>N </a:t>
            </a:r>
          </a:p>
          <a:p>
            <a:r>
              <a:rPr lang="en-US" sz="2000" b="1" dirty="0"/>
              <a:t>T </a:t>
            </a:r>
          </a:p>
          <a:p>
            <a:endParaRPr lang="en-US" sz="2000" b="1" dirty="0"/>
          </a:p>
          <a:p>
            <a:r>
              <a:rPr lang="en-US" sz="2000" b="1" dirty="0"/>
              <a:t>A </a:t>
            </a:r>
          </a:p>
          <a:p>
            <a:r>
              <a:rPr lang="en-US" sz="2000" b="1" dirty="0"/>
              <a:t>F </a:t>
            </a:r>
          </a:p>
          <a:p>
            <a:r>
              <a:rPr lang="en-US" sz="2000" b="1" dirty="0"/>
              <a:t>F </a:t>
            </a:r>
          </a:p>
          <a:p>
            <a:r>
              <a:rPr lang="en-US" sz="2000" b="1" dirty="0"/>
              <a:t>A </a:t>
            </a:r>
          </a:p>
          <a:p>
            <a:r>
              <a:rPr lang="en-US" sz="2000" b="1" dirty="0"/>
              <a:t>I </a:t>
            </a:r>
          </a:p>
          <a:p>
            <a:r>
              <a:rPr lang="en-US" sz="2000" b="1" dirty="0"/>
              <a:t>R </a:t>
            </a:r>
          </a:p>
          <a:p>
            <a:r>
              <a:rPr lang="en-US" sz="2000" b="1" dirty="0"/>
              <a:t>S</a:t>
            </a:r>
            <a:endParaRPr lang="en-US" sz="20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DBEA10D-C993-0146-9B5C-94D44524A065}"/>
              </a:ext>
            </a:extLst>
          </p:cNvPr>
          <p:cNvSpPr txBox="1">
            <a:spLocks/>
          </p:cNvSpPr>
          <p:nvPr/>
        </p:nvSpPr>
        <p:spPr>
          <a:xfrm>
            <a:off x="1185863" y="6280421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value </a:t>
            </a:r>
            <a:r>
              <a:rPr lang="en-US" sz="1200" b="1" u="sng" dirty="0"/>
              <a:t>sustainability and scalability</a:t>
            </a:r>
            <a:r>
              <a:rPr lang="en-US" sz="1200" b="1" dirty="0"/>
              <a:t> </a:t>
            </a:r>
            <a:r>
              <a:rPr lang="en-US" sz="1200" dirty="0"/>
              <a:t>as it pertains to creating work that is co-constructed and has positive impact beyond one-time usage (e.g., programs, systems, and internal training opportunities) 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572C9CA-1DCC-694A-B4AA-4AFAABBA7D9F}"/>
              </a:ext>
            </a:extLst>
          </p:cNvPr>
          <p:cNvSpPr txBox="1">
            <a:spLocks/>
          </p:cNvSpPr>
          <p:nvPr/>
        </p:nvSpPr>
        <p:spPr>
          <a:xfrm>
            <a:off x="1185863" y="63468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prioritize the needs and full potential of </a:t>
            </a:r>
            <a:r>
              <a:rPr lang="en-US" sz="1200" b="1" u="sng" dirty="0"/>
              <a:t>stakeholders</a:t>
            </a:r>
            <a:r>
              <a:rPr lang="en-US" sz="1200" b="1" dirty="0"/>
              <a:t> </a:t>
            </a:r>
            <a:r>
              <a:rPr lang="en-US" sz="1200" dirty="0"/>
              <a:t>(ideally students) in my daily and continued work, and I will only commit myself to organizations that demonstrate community impact.</a:t>
            </a:r>
            <a:endParaRPr lang="en-US" sz="20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C17980D-14B0-5A4F-AD1E-BA39B2908FD7}"/>
              </a:ext>
            </a:extLst>
          </p:cNvPr>
          <p:cNvSpPr txBox="1">
            <a:spLocks/>
          </p:cNvSpPr>
          <p:nvPr/>
        </p:nvSpPr>
        <p:spPr>
          <a:xfrm>
            <a:off x="1185863" y="1040801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continue to </a:t>
            </a:r>
            <a:r>
              <a:rPr lang="en-US" sz="1200" b="1" u="sng" dirty="0"/>
              <a:t>teach and learn</a:t>
            </a:r>
            <a:r>
              <a:rPr lang="en-US" sz="1200" b="1" dirty="0"/>
              <a:t> </a:t>
            </a:r>
            <a:r>
              <a:rPr lang="en-US" sz="1200" dirty="0"/>
              <a:t>from and with the field through knowledge communities, conference presentations, webinars, and additional professional development opportunities. </a:t>
            </a:r>
            <a:endParaRPr lang="en-US" sz="9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698E40E-C2AD-1849-B823-60EA27878FE7}"/>
              </a:ext>
            </a:extLst>
          </p:cNvPr>
          <p:cNvSpPr txBox="1">
            <a:spLocks/>
          </p:cNvSpPr>
          <p:nvPr/>
        </p:nvSpPr>
        <p:spPr>
          <a:xfrm>
            <a:off x="1185863" y="1436026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seek to </a:t>
            </a:r>
            <a:r>
              <a:rPr lang="en-US" sz="1200" b="1" u="sng" dirty="0"/>
              <a:t>understand others</a:t>
            </a:r>
            <a:r>
              <a:rPr lang="en-US" sz="1200" b="1" dirty="0"/>
              <a:t> </a:t>
            </a:r>
            <a:r>
              <a:rPr lang="en-US" sz="1200" dirty="0"/>
              <a:t>before striving to be understood. I will acknowledge the value and unique perspectives of each individual and unit through active listening and learning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A59741B-C9F5-7349-AA0F-D8AFD3A2C5D2}"/>
              </a:ext>
            </a:extLst>
          </p:cNvPr>
          <p:cNvSpPr txBox="1">
            <a:spLocks/>
          </p:cNvSpPr>
          <p:nvPr/>
        </p:nvSpPr>
        <p:spPr>
          <a:xfrm>
            <a:off x="1185863" y="1858872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As a graduate of the Clemson M.Ed. Counselor Education, Student Affairs program I will </a:t>
            </a:r>
            <a:r>
              <a:rPr lang="en-US" sz="1200" b="1" u="sng" dirty="0"/>
              <a:t>disrupt</a:t>
            </a:r>
            <a:r>
              <a:rPr lang="en-US" sz="1200" dirty="0"/>
              <a:t> environments, policies, and thinking that are embedded with discrimination, microaggressions, and systemic oppression which hinder authenticity and the full potential of the collective population</a:t>
            </a:r>
            <a:endParaRPr lang="en-US" sz="200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B3491FB-9298-C748-9A8B-B5BE24E28176}"/>
              </a:ext>
            </a:extLst>
          </p:cNvPr>
          <p:cNvSpPr txBox="1">
            <a:spLocks/>
          </p:cNvSpPr>
          <p:nvPr/>
        </p:nvSpPr>
        <p:spPr>
          <a:xfrm>
            <a:off x="1185863" y="2253618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As a leader I will start from a place of </a:t>
            </a:r>
            <a:r>
              <a:rPr lang="en-US" sz="1200" b="1" u="sng" dirty="0"/>
              <a:t>empathy</a:t>
            </a:r>
            <a:r>
              <a:rPr lang="en-US" sz="1200" dirty="0"/>
              <a:t>, recognizing that equitable change can only come from acts of community care. I will strive to create equitable, just, and caring environments for all members. </a:t>
            </a:r>
            <a:endParaRPr lang="en-US" sz="80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205E1F5-6049-4A49-A30B-E481A8CE50ED}"/>
              </a:ext>
            </a:extLst>
          </p:cNvPr>
          <p:cNvSpPr txBox="1">
            <a:spLocks/>
          </p:cNvSpPr>
          <p:nvPr/>
        </p:nvSpPr>
        <p:spPr>
          <a:xfrm>
            <a:off x="1185863" y="2657099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be conscious of how I can </a:t>
            </a:r>
            <a:r>
              <a:rPr lang="en-US" sz="1200" b="1" u="sng" dirty="0"/>
              <a:t>nurture reflection and personal growth </a:t>
            </a:r>
            <a:r>
              <a:rPr lang="en-US" sz="1200" dirty="0"/>
              <a:t>in myself, in others, and in the communities I support. I will surround myself with colleagues who will challenge and support me to grow.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3D615F-1FAD-0A46-BF31-D964153A464D}"/>
              </a:ext>
            </a:extLst>
          </p:cNvPr>
          <p:cNvSpPr txBox="1">
            <a:spLocks/>
          </p:cNvSpPr>
          <p:nvPr/>
        </p:nvSpPr>
        <p:spPr>
          <a:xfrm>
            <a:off x="1185863" y="3067052"/>
            <a:ext cx="10515600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maintain to </a:t>
            </a:r>
            <a:r>
              <a:rPr lang="en-US" sz="1200" b="1" u="sng" dirty="0"/>
              <a:t>think with a critical lens</a:t>
            </a:r>
            <a:r>
              <a:rPr lang="en-US" sz="1200" b="1" dirty="0"/>
              <a:t> </a:t>
            </a:r>
            <a:r>
              <a:rPr lang="en-US" sz="1200" dirty="0"/>
              <a:t>about educational initiatives, programs, and services as well as their impact at each level. 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EBE90EE-192D-6A4F-924E-DD75302308AA}"/>
              </a:ext>
            </a:extLst>
          </p:cNvPr>
          <p:cNvSpPr txBox="1">
            <a:spLocks/>
          </p:cNvSpPr>
          <p:nvPr/>
        </p:nvSpPr>
        <p:spPr>
          <a:xfrm>
            <a:off x="1185863" y="3877696"/>
            <a:ext cx="10515600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embrace the metaphor to </a:t>
            </a:r>
            <a:r>
              <a:rPr lang="en-US" sz="1200" b="1" u="sng" dirty="0"/>
              <a:t>act as a sponge</a:t>
            </a:r>
            <a:r>
              <a:rPr lang="en-US" sz="1200" b="1" dirty="0"/>
              <a:t> </a:t>
            </a:r>
            <a:r>
              <a:rPr lang="en-US" sz="1200" dirty="0"/>
              <a:t>soaking up and releasing knowledge with others, all while remembering to water the ground where I find myself. 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E736DE5-5E2C-7843-A8CC-1396EA8CD131}"/>
              </a:ext>
            </a:extLst>
          </p:cNvPr>
          <p:cNvSpPr txBox="1">
            <a:spLocks/>
          </p:cNvSpPr>
          <p:nvPr/>
        </p:nvSpPr>
        <p:spPr>
          <a:xfrm>
            <a:off x="1185863" y="4235313"/>
            <a:ext cx="10515600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embrace a </a:t>
            </a:r>
            <a:r>
              <a:rPr lang="en-US" sz="1200" b="1" u="sng" dirty="0"/>
              <a:t>failing</a:t>
            </a:r>
            <a:r>
              <a:rPr lang="en-US" sz="1200" b="1" dirty="0"/>
              <a:t> </a:t>
            </a:r>
            <a:r>
              <a:rPr lang="en-US" sz="1200" b="1" u="sng" dirty="0"/>
              <a:t>forward</a:t>
            </a:r>
            <a:r>
              <a:rPr lang="en-US" sz="1200" dirty="0"/>
              <a:t> mentality and own my missteps and struggles as learning opportunities, and to not strive toward perfection.</a:t>
            </a:r>
            <a:endParaRPr lang="en-US" sz="9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2655CF1-9125-AE4E-9E03-034273D231BA}"/>
              </a:ext>
            </a:extLst>
          </p:cNvPr>
          <p:cNvSpPr txBox="1">
            <a:spLocks/>
          </p:cNvSpPr>
          <p:nvPr/>
        </p:nvSpPr>
        <p:spPr>
          <a:xfrm>
            <a:off x="1185863" y="4610252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collaborate with others to </a:t>
            </a:r>
            <a:r>
              <a:rPr lang="en-US" sz="1200" b="1" u="sng" dirty="0"/>
              <a:t>foster exploration</a:t>
            </a:r>
            <a:r>
              <a:rPr lang="en-US" sz="1200" b="1" dirty="0"/>
              <a:t> </a:t>
            </a:r>
            <a:r>
              <a:rPr lang="en-US" sz="1200" dirty="0"/>
              <a:t>with grounded comfort in the uncertainty. As a member of the </a:t>
            </a:r>
            <a:r>
              <a:rPr lang="en-US" sz="1200" dirty="0" err="1"/>
              <a:t>LeaderShape</a:t>
            </a:r>
            <a:r>
              <a:rPr lang="en-US" sz="1200" dirty="0"/>
              <a:t> community, I will live in a state of possibility.</a:t>
            </a: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51ED456-75E1-A942-BC48-B21D612496EC}"/>
              </a:ext>
            </a:extLst>
          </p:cNvPr>
          <p:cNvSpPr txBox="1">
            <a:spLocks/>
          </p:cNvSpPr>
          <p:nvPr/>
        </p:nvSpPr>
        <p:spPr>
          <a:xfrm>
            <a:off x="1185863" y="5042698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strive to </a:t>
            </a:r>
            <a:r>
              <a:rPr lang="en-US" sz="1200" b="1" u="sng" dirty="0"/>
              <a:t>align my core values</a:t>
            </a:r>
            <a:r>
              <a:rPr lang="en-US" sz="1200" b="1" dirty="0"/>
              <a:t> </a:t>
            </a:r>
            <a:r>
              <a:rPr lang="en-US" sz="1200" dirty="0"/>
              <a:t>with organizational cultures, missions, visions, and goals. I will do the best job I possibly can serving others and working toward achieving excellence with the time and resources I can provide. </a:t>
            </a:r>
            <a:endParaRPr lang="en-US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9A8F29D-D108-5648-BEDA-2647D8D3F8A3}"/>
              </a:ext>
            </a:extLst>
          </p:cNvPr>
          <p:cNvSpPr txBox="1">
            <a:spLocks/>
          </p:cNvSpPr>
          <p:nvPr/>
        </p:nvSpPr>
        <p:spPr>
          <a:xfrm>
            <a:off x="1185863" y="5475144"/>
            <a:ext cx="10515600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be determined in bringing </a:t>
            </a:r>
            <a:r>
              <a:rPr lang="en-US" sz="1200" b="1" u="sng" dirty="0"/>
              <a:t>ideas to reality</a:t>
            </a:r>
            <a:r>
              <a:rPr lang="en-US" sz="1200" b="1" dirty="0"/>
              <a:t> </a:t>
            </a:r>
            <a:r>
              <a:rPr lang="en-US" sz="1200" dirty="0"/>
              <a:t>that ensure student success and support holistic student development.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094EFA8-B71F-6F4D-AB63-9EA9273A5AF6}"/>
              </a:ext>
            </a:extLst>
          </p:cNvPr>
          <p:cNvSpPr txBox="1">
            <a:spLocks/>
          </p:cNvSpPr>
          <p:nvPr/>
        </p:nvSpPr>
        <p:spPr>
          <a:xfrm>
            <a:off x="1185863" y="5862282"/>
            <a:ext cx="10515600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-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– </a:t>
            </a:r>
            <a:r>
              <a:rPr lang="en-US" sz="1200" dirty="0"/>
              <a:t>I will acknowledge and </a:t>
            </a:r>
            <a:r>
              <a:rPr lang="en-US" sz="1200" b="1" u="sng" dirty="0"/>
              <a:t>recognize the interconnected nature</a:t>
            </a:r>
            <a:r>
              <a:rPr lang="en-US" sz="1200" b="1" dirty="0"/>
              <a:t> </a:t>
            </a:r>
            <a:r>
              <a:rPr lang="en-US" sz="1200" dirty="0"/>
              <a:t>of our collective work, the higher education experience and individuals I work with.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381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1678-32FC-6D4E-AB45-CA51BEDF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86" y="552525"/>
            <a:ext cx="5741890" cy="405496"/>
          </a:xfrm>
        </p:spPr>
        <p:txBody>
          <a:bodyPr/>
          <a:lstStyle/>
          <a:p>
            <a:r>
              <a:rPr lang="en-US" dirty="0"/>
              <a:t>Culmination of 2(6)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7290A-85BA-DD4C-AEA2-6F0E7898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821" y="5828429"/>
            <a:ext cx="2334803" cy="8322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3B029E-16B1-314E-B8A5-18B7070A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3" y="5151904"/>
            <a:ext cx="2082054" cy="809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DBD87C-3904-7140-9855-D893A9387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654" y="5273906"/>
            <a:ext cx="2555676" cy="565683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9A39255-6B11-C246-9CE5-BDC7476A7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330" y="5201314"/>
            <a:ext cx="2575914" cy="700417"/>
          </a:xfrm>
          <a:prstGeom prst="rect">
            <a:avLst/>
          </a:prstGeom>
        </p:spPr>
      </p:pic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DC9CCD-56EC-284F-B0DD-97DB9BAED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0673" y="5961592"/>
            <a:ext cx="2334803" cy="565915"/>
          </a:xfrm>
          <a:prstGeom prst="rect">
            <a:avLst/>
          </a:prstGeom>
        </p:spPr>
      </p:pic>
      <p:pic>
        <p:nvPicPr>
          <p:cNvPr id="31" name="Picture 3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6219A19-F1B1-E74D-935B-FBA161FD4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7981" y="15566"/>
            <a:ext cx="2206606" cy="2942141"/>
          </a:xfrm>
          <a:prstGeom prst="rect">
            <a:avLst/>
          </a:prstGeom>
        </p:spPr>
      </p:pic>
      <p:pic>
        <p:nvPicPr>
          <p:cNvPr id="33" name="Picture 32" descr="A group of people posing for a photo in front of a baseball field&#10;&#10;Description automatically generated">
            <a:extLst>
              <a:ext uri="{FF2B5EF4-FFF2-40B4-BE49-F238E27FC236}">
                <a16:creationId xmlns:a16="http://schemas.microsoft.com/office/drawing/2014/main" id="{8EDC20D7-4FA5-5047-837E-11FF6CC51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981" y="5212862"/>
            <a:ext cx="2221675" cy="1654955"/>
          </a:xfrm>
          <a:prstGeom prst="rect">
            <a:avLst/>
          </a:prstGeom>
        </p:spPr>
      </p:pic>
      <p:pic>
        <p:nvPicPr>
          <p:cNvPr id="37" name="Picture 3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2451FBE-2C2B-1344-8AB0-05692FAE80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586" y="1529970"/>
            <a:ext cx="2065857" cy="1427737"/>
          </a:xfrm>
          <a:prstGeom prst="rect">
            <a:avLst/>
          </a:prstGeom>
        </p:spPr>
      </p:pic>
      <p:pic>
        <p:nvPicPr>
          <p:cNvPr id="39" name="Picture 3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03976B0-D570-C741-9B00-1512CDF381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6143" y="5212863"/>
            <a:ext cx="2065857" cy="1645138"/>
          </a:xfrm>
          <a:prstGeom prst="rect">
            <a:avLst/>
          </a:prstGeom>
        </p:spPr>
      </p:pic>
      <p:pic>
        <p:nvPicPr>
          <p:cNvPr id="43" name="Picture 4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5B07558-8CF5-4644-B362-80CE39FF55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4587" y="-19423"/>
            <a:ext cx="2067413" cy="154939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DEFF75-A4B8-D34B-8FB4-8215548C6A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6148" y="3216765"/>
            <a:ext cx="1168869" cy="17611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91D099-D90E-BA49-B5B8-998A397586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384608" y="3216765"/>
            <a:ext cx="1290762" cy="17312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AC0B9-2030-1D4C-83C9-B4C29105D2C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874962" y="3213175"/>
            <a:ext cx="1168869" cy="17312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9029E-10B3-0D4C-B326-66C8233E8FB4}"/>
              </a:ext>
            </a:extLst>
          </p:cNvPr>
          <p:cNvSpPr txBox="1"/>
          <p:nvPr/>
        </p:nvSpPr>
        <p:spPr>
          <a:xfrm>
            <a:off x="8374443" y="2626108"/>
            <a:ext cx="1536611" cy="2691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BB&amp;T – North Carolina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7EF00-AEFE-A941-BA66-E2900E6E791D}"/>
              </a:ext>
            </a:extLst>
          </p:cNvPr>
          <p:cNvSpPr txBox="1"/>
          <p:nvPr/>
        </p:nvSpPr>
        <p:spPr>
          <a:xfrm>
            <a:off x="10345878" y="2626108"/>
            <a:ext cx="1605742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SACSA – North Carolina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884043-61C4-EA47-BF7A-092D4B771EC6}"/>
              </a:ext>
            </a:extLst>
          </p:cNvPr>
          <p:cNvSpPr txBox="1"/>
          <p:nvPr/>
        </p:nvSpPr>
        <p:spPr>
          <a:xfrm>
            <a:off x="10141213" y="1172550"/>
            <a:ext cx="205078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First Citizens + Networking Trek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69D801-1F97-C643-909A-3C189BAF704B}"/>
              </a:ext>
            </a:extLst>
          </p:cNvPr>
          <p:cNvSpPr txBox="1"/>
          <p:nvPr/>
        </p:nvSpPr>
        <p:spPr>
          <a:xfrm>
            <a:off x="8763168" y="6584663"/>
            <a:ext cx="504482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SPA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A458F-165D-2E43-89EB-42D336F76DB9}"/>
              </a:ext>
            </a:extLst>
          </p:cNvPr>
          <p:cNvSpPr txBox="1"/>
          <p:nvPr/>
        </p:nvSpPr>
        <p:spPr>
          <a:xfrm>
            <a:off x="10518660" y="6586878"/>
            <a:ext cx="125460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Chi Sigma Alpha  </a:t>
            </a:r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7CFCCFA9-6D03-DA48-AD5A-99F91E6288B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118" r="2118"/>
          <a:stretch/>
        </p:blipFill>
        <p:spPr>
          <a:xfrm>
            <a:off x="816011" y="1012687"/>
            <a:ext cx="2133989" cy="1671273"/>
          </a:xfrm>
          <a:prstGeom prst="rect">
            <a:avLst/>
          </a:prstGeom>
        </p:spPr>
      </p:pic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AAEA083A-69BF-4546-86B6-E102CBE5F22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6802" r="16802"/>
          <a:stretch/>
        </p:blipFill>
        <p:spPr>
          <a:xfrm>
            <a:off x="3052972" y="1012687"/>
            <a:ext cx="2133989" cy="16712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7BA3544-E871-274E-B5C6-7178EE7DE438}"/>
              </a:ext>
            </a:extLst>
          </p:cNvPr>
          <p:cNvSpPr txBox="1"/>
          <p:nvPr/>
        </p:nvSpPr>
        <p:spPr>
          <a:xfrm>
            <a:off x="2009420" y="4939704"/>
            <a:ext cx="444319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Field Experiences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73705-01FB-BD4D-B5C2-B65AAA9077BB}"/>
              </a:ext>
            </a:extLst>
          </p:cNvPr>
          <p:cNvSpPr txBox="1"/>
          <p:nvPr/>
        </p:nvSpPr>
        <p:spPr>
          <a:xfrm>
            <a:off x="1388287" y="2771888"/>
            <a:ext cx="332937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Team Bonding + Transitions Subcommittee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6CABB-3D11-9943-B30B-CB8CDFC64A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8074" y="2478646"/>
            <a:ext cx="2040592" cy="1359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3EDF7-3470-354E-93D4-34090AC0F8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97357" y="3124788"/>
            <a:ext cx="3454673" cy="8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E40D26-74C1-9B49-B089-FD26894CB8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26275" y="1023864"/>
            <a:ext cx="2051582" cy="1279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DA07B4-D0DE-DA43-A091-700C586215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9388" y="3124787"/>
            <a:ext cx="809689" cy="809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5D7D9A-B5B4-8047-8EC3-E9A3042419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4108" y="4078819"/>
            <a:ext cx="1747922" cy="6554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234DF64-B683-0648-843A-CC4FEDF24C13}"/>
              </a:ext>
            </a:extLst>
          </p:cNvPr>
          <p:cNvSpPr txBox="1"/>
          <p:nvPr/>
        </p:nvSpPr>
        <p:spPr>
          <a:xfrm>
            <a:off x="846483" y="4022404"/>
            <a:ext cx="2336555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Professional Memberships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46BD0B-4154-F847-AB9A-461E34819F11}"/>
              </a:ext>
            </a:extLst>
          </p:cNvPr>
          <p:cNvSpPr txBox="1"/>
          <p:nvPr/>
        </p:nvSpPr>
        <p:spPr>
          <a:xfrm>
            <a:off x="5681020" y="1062148"/>
            <a:ext cx="171254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1:1 Supervision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7F7CAE-2A34-A549-A69D-2368DA1B7A94}"/>
              </a:ext>
            </a:extLst>
          </p:cNvPr>
          <p:cNvSpPr txBox="1"/>
          <p:nvPr/>
        </p:nvSpPr>
        <p:spPr>
          <a:xfrm>
            <a:off x="5695792" y="3531322"/>
            <a:ext cx="171254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Review Sessions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1B07CCC-B949-BA41-ADF1-3AF55FCFB9C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1548" y="4013566"/>
            <a:ext cx="926309" cy="89388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8797F9A-07DE-1749-8BF4-08F0263DC3F3}"/>
              </a:ext>
            </a:extLst>
          </p:cNvPr>
          <p:cNvSpPr txBox="1"/>
          <p:nvPr/>
        </p:nvSpPr>
        <p:spPr>
          <a:xfrm>
            <a:off x="5064525" y="4402877"/>
            <a:ext cx="1712547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Campus Involvement</a:t>
            </a:r>
          </a:p>
        </p:txBody>
      </p:sp>
    </p:spTree>
    <p:extLst>
      <p:ext uri="{BB962C8B-B14F-4D97-AF65-F5344CB8AC3E}">
        <p14:creationId xmlns:p14="http://schemas.microsoft.com/office/powerpoint/2010/main" val="18742933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Office Theme">
  <a:themeElements>
    <a:clrScheme name="Custom 7">
      <a:dk1>
        <a:srgbClr val="000000"/>
      </a:dk1>
      <a:lt1>
        <a:srgbClr val="FFFFFF"/>
      </a:lt1>
      <a:dk2>
        <a:srgbClr val="2E1A47"/>
      </a:dk2>
      <a:lt2>
        <a:srgbClr val="E7E6E6"/>
      </a:lt2>
      <a:accent1>
        <a:srgbClr val="512C80"/>
      </a:accent1>
      <a:accent2>
        <a:srgbClr val="F56600"/>
      </a:accent2>
      <a:accent3>
        <a:srgbClr val="C8C9C7"/>
      </a:accent3>
      <a:accent4>
        <a:srgbClr val="EFDBB2"/>
      </a:accent4>
      <a:accent5>
        <a:srgbClr val="005EB8"/>
      </a:accent5>
      <a:accent6>
        <a:srgbClr val="00205B"/>
      </a:accent6>
      <a:hlink>
        <a:srgbClr val="546123"/>
      </a:hlink>
      <a:folHlink>
        <a:srgbClr val="B947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CAS Powerpoint Template" id="{DB5966DA-7AB6-6C4B-8B22-C364A24A86DD}" vid="{11A1874D-C65A-EF44-875D-051CB3189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3C5BBDF2F7C4594F533557ABE7A91" ma:contentTypeVersion="12" ma:contentTypeDescription="Create a new document." ma:contentTypeScope="" ma:versionID="0253314aa06da89f0065515b5238e25f">
  <xsd:schema xmlns:xsd="http://www.w3.org/2001/XMLSchema" xmlns:xs="http://www.w3.org/2001/XMLSchema" xmlns:p="http://schemas.microsoft.com/office/2006/metadata/properties" xmlns:ns2="3259dfc5-faeb-4e0d-9afa-7806f649d77a" xmlns:ns3="2fb62381-eca6-449a-b2cc-44a3e4eac3e3" targetNamespace="http://schemas.microsoft.com/office/2006/metadata/properties" ma:root="true" ma:fieldsID="bd7c0e5f0b5aee736e8fabd63e4f2205" ns2:_="" ns3:_="">
    <xsd:import namespace="3259dfc5-faeb-4e0d-9afa-7806f649d77a"/>
    <xsd:import namespace="2fb62381-eca6-449a-b2cc-44a3e4eac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9dfc5-faeb-4e0d-9afa-7806f649d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62381-eca6-449a-b2cc-44a3e4eac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b62381-eca6-449a-b2cc-44a3e4eac3e3">
      <UserInfo>
        <DisplayName>Kelly Collins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AD31D9-84FD-44E0-B0A9-07C522911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41E50-F7C7-4D09-A545-2CED0307A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9dfc5-faeb-4e0d-9afa-7806f649d77a"/>
    <ds:schemaRef ds:uri="2fb62381-eca6-449a-b2cc-44a3e4eac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DF18DC-19D2-4B61-9808-9EAE5A92072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2fb62381-eca6-449a-b2cc-44a3e4eac3e3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3259dfc5-faeb-4e0d-9afa-7806f649d7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6759</TotalTime>
  <Words>1105</Words>
  <Application>Microsoft Macintosh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Franklin Gothic Book</vt:lpstr>
      <vt:lpstr>Franklin Gothic Medium</vt:lpstr>
      <vt:lpstr>Sabon Next LT</vt:lpstr>
      <vt:lpstr>System Font Regular</vt:lpstr>
      <vt:lpstr>Trade Gothic LT Std</vt:lpstr>
      <vt:lpstr>Wingdings</vt:lpstr>
      <vt:lpstr>2_Office Theme</vt:lpstr>
      <vt:lpstr>What is Colby’s Philosophy?</vt:lpstr>
      <vt:lpstr>Culmination of 2(6) years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Slide: Delete or Edit This</dc:title>
  <dc:creator>Colby Brown</dc:creator>
  <cp:lastModifiedBy>Colby Brown</cp:lastModifiedBy>
  <cp:revision>114</cp:revision>
  <cp:lastPrinted>2021-02-25T16:54:03Z</cp:lastPrinted>
  <dcterms:created xsi:type="dcterms:W3CDTF">2021-02-05T13:33:22Z</dcterms:created>
  <dcterms:modified xsi:type="dcterms:W3CDTF">2021-04-13T13:26:30Z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0x0101003E23C5BBDF2F7C4594F533557ABE7A91</vt:lpwstr>
  </property>
</Properties>
</file>